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  <p:sldMasterId id="2147483660" r:id="rId2"/>
  </p:sldMasterIdLst>
  <p:handoutMasterIdLst>
    <p:handoutMasterId r:id="rId16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8" r:id="rId9"/>
    <p:sldId id="262" r:id="rId10"/>
    <p:sldId id="267" r:id="rId11"/>
    <p:sldId id="263" r:id="rId12"/>
    <p:sldId id="264" r:id="rId13"/>
    <p:sldId id="269" r:id="rId14"/>
    <p:sldId id="266" r:id="rId15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Темный стиль 1 - акцент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Темный стиль 2 -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Темный стиль 2 -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Темный стиль 2 -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13" autoAdjust="0"/>
    <p:restoredTop sz="94604" autoAdjust="0"/>
  </p:normalViewPr>
  <p:slideViewPr>
    <p:cSldViewPr>
      <p:cViewPr>
        <p:scale>
          <a:sx n="90" d="100"/>
          <a:sy n="90" d="100"/>
        </p:scale>
        <p:origin x="-2160" y="-9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83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EE2731-B148-425A-B1E2-FCDFB72A4CBA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8A72F0-8C7C-4F77-A494-8604D0B34D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8213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C:\Users\otd10605\Desktop\Кристина Лазуткина 2022\От Идеи до Рыночного продукта\материалы\все лого-1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-169794"/>
            <a:ext cx="3376713" cy="144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86257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ки про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 userDrawn="1"/>
        </p:nvSpPr>
        <p:spPr>
          <a:xfrm>
            <a:off x="467544" y="195486"/>
            <a:ext cx="6480720" cy="576064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РИСКИ ПРОЕКТА</a:t>
            </a:r>
            <a:endParaRPr lang="ru-RU" sz="2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12489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Команда про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 userDrawn="1"/>
        </p:nvSpPr>
        <p:spPr>
          <a:xfrm>
            <a:off x="467544" y="195486"/>
            <a:ext cx="6480720" cy="576064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КОМАНДА ПРОЕКТА</a:t>
            </a:r>
            <a:endParaRPr lang="ru-RU" sz="2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2517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ИС компани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 userDrawn="1"/>
        </p:nvSpPr>
        <p:spPr>
          <a:xfrm>
            <a:off x="467544" y="123478"/>
            <a:ext cx="5904656" cy="648072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ИНТЕЛЛЕКТУАЛЬНАЯ </a:t>
            </a:r>
          </a:p>
          <a:p>
            <a:pPr algn="l"/>
            <a:r>
              <a:rPr lang="ru-RU" sz="2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СОБСТВЕННОСТЬ КОМПАНИИ</a:t>
            </a:r>
            <a:endParaRPr lang="ru-RU" sz="2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9336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ополнительная информа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 userDrawn="1"/>
        </p:nvSpPr>
        <p:spPr>
          <a:xfrm>
            <a:off x="467544" y="123478"/>
            <a:ext cx="5904656" cy="648072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ДОПОЛНИТЕЛЬНАЯ ИНФОРМАЦИЯ </a:t>
            </a:r>
          </a:p>
          <a:p>
            <a:pPr algn="l"/>
            <a:r>
              <a:rPr lang="ru-RU" sz="15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(при наличии)</a:t>
            </a:r>
            <a:endParaRPr lang="ru-RU" sz="15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3077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Конта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 userDrawn="1"/>
        </p:nvSpPr>
        <p:spPr>
          <a:xfrm>
            <a:off x="467544" y="195486"/>
            <a:ext cx="5904656" cy="648072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КОНТАКТЫ</a:t>
            </a:r>
            <a:endParaRPr lang="ru-RU" sz="2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12191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159360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Краткое резюме про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 userDrawn="1"/>
        </p:nvSpPr>
        <p:spPr>
          <a:xfrm>
            <a:off x="467544" y="195486"/>
            <a:ext cx="4824536" cy="57606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200" b="1" strike="noStrike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КРАТКОЕ РЕЗЮМЕ</a:t>
            </a:r>
            <a:r>
              <a:rPr lang="ru-RU" sz="2200" b="1" strike="noStrike" baseline="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strike="noStrike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ПРОЕКТА</a:t>
            </a:r>
            <a:endParaRPr lang="ru-RU" sz="2200" b="1" strike="noStrike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97659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писание технологи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 userDrawn="1"/>
        </p:nvSpPr>
        <p:spPr>
          <a:xfrm>
            <a:off x="395536" y="195486"/>
            <a:ext cx="4104456" cy="576064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ОПИСАНИЕ ТЕХНОЛОГИИ</a:t>
            </a:r>
            <a:endParaRPr lang="ru-RU" sz="2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8667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ущий статус про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 userDrawn="1"/>
        </p:nvSpPr>
        <p:spPr>
          <a:xfrm>
            <a:off x="395536" y="195486"/>
            <a:ext cx="4320480" cy="576064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ТЕКУЩИЙ СТАТУС ПРОЕКТА</a:t>
            </a:r>
            <a:endParaRPr lang="ru-RU" sz="2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84241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зыв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 userDrawn="1"/>
        </p:nvSpPr>
        <p:spPr>
          <a:xfrm>
            <a:off x="467544" y="72008"/>
            <a:ext cx="8712968" cy="77155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ОТЗЫВЫ / РЕЦЕНЗИИ О ПРОЕКТЕ </a:t>
            </a:r>
          </a:p>
          <a:p>
            <a:pPr algn="l"/>
            <a:r>
              <a:rPr lang="ru-RU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ВЕДУЩИХ ЭКСПЕРТОВ ОТРАСЛИ </a:t>
            </a:r>
            <a:r>
              <a:rPr lang="ru-RU" sz="1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(при наличии)</a:t>
            </a:r>
            <a:endParaRPr lang="ru-RU" sz="2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45099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орожная кар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 userDrawn="1"/>
        </p:nvSpPr>
        <p:spPr>
          <a:xfrm>
            <a:off x="467544" y="195486"/>
            <a:ext cx="4320480" cy="576064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ДОРОЖНАЯ КАРТА</a:t>
            </a:r>
            <a:endParaRPr lang="ru-RU" sz="2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8697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елевантные сдел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 userDrawn="1"/>
        </p:nvSpPr>
        <p:spPr>
          <a:xfrm>
            <a:off x="467544" y="78053"/>
            <a:ext cx="7416824" cy="765505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РЕЛЕВАНТНЫЕ СДЕЛКИ В ДАННОЙ СФЕРЕ, ПРЕИМУЩЕСТВО ПЕРЕД КОНКУРЕНТАМИ</a:t>
            </a:r>
            <a:endParaRPr lang="ru-RU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57857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ценка целевого рын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 userDrawn="1"/>
        </p:nvSpPr>
        <p:spPr>
          <a:xfrm>
            <a:off x="467544" y="222069"/>
            <a:ext cx="6480720" cy="765505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ОЦЕНКА ЦЕЛЕВОГО РЫНКА В РФ И МИРЕ</a:t>
            </a:r>
            <a:endParaRPr lang="ru-RU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0689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otd10605\Desktop\Кристина Лазуткина 2022\От Идеи до Рыночного продукта\материалы\доп элементы-09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5144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5500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otd10605\Desktop\Кристина Лазуткина 2022\От Идеи до Рыночного продукта\материалы\вверх и низз.jpg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2780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395536" y="1779588"/>
            <a:ext cx="7524750" cy="46196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Наименование компании – участника конкурса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74848" y="1246479"/>
            <a:ext cx="5493296" cy="533183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algn="l"/>
            <a:r>
              <a:rPr lang="ru-RU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Название проекта</a:t>
            </a:r>
            <a:endParaRPr lang="ru-RU" sz="3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2150735"/>
            <a:ext cx="763284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Сайт компании (при </a:t>
            </a:r>
            <a:r>
              <a:rPr lang="ru-RU" sz="12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отсутствии</a:t>
            </a:r>
            <a:r>
              <a:rPr lang="en-US" sz="12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1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ИНН)</a:t>
            </a:r>
            <a:endParaRPr lang="ru-RU" sz="20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0159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otd10605\Desktop\Кристина Лазуткина 2022\От Идеи до Рыночного продукта\рис-18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4340" y="2283718"/>
            <a:ext cx="1995483" cy="2250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74832" y="2139702"/>
            <a:ext cx="6912768" cy="2246769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Для каждого члена команды 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указывается:</a:t>
            </a:r>
          </a:p>
          <a:p>
            <a:pPr>
              <a:spcBef>
                <a:spcPct val="20000"/>
              </a:spcBef>
              <a:buFont typeface="Arial" panose="020B0604020202020204" pitchFamily="34" charset="0"/>
              <a:buNone/>
            </a:pPr>
            <a:endParaRPr lang="ru-RU" sz="1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ru-RU" sz="13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ФИО</a:t>
            </a:r>
            <a:endParaRPr lang="ru-RU" sz="13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ru-RU" sz="13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должность</a:t>
            </a:r>
            <a:endParaRPr lang="ru-RU" sz="13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ru-RU" sz="13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место </a:t>
            </a:r>
            <a:r>
              <a:rPr lang="ru-RU" sz="13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работы</a:t>
            </a:r>
          </a:p>
          <a:p>
            <a:pPr>
              <a:spcBef>
                <a:spcPct val="20000"/>
              </a:spcBef>
            </a:pPr>
            <a:r>
              <a:rPr lang="ru-RU" sz="13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образование </a:t>
            </a:r>
            <a:r>
              <a:rPr lang="ru-RU" sz="13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(с указанием образовательного учреждения и специальности)</a:t>
            </a:r>
          </a:p>
          <a:p>
            <a:pPr>
              <a:spcBef>
                <a:spcPct val="20000"/>
              </a:spcBef>
            </a:pPr>
            <a:r>
              <a:rPr lang="ru-RU" sz="13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ученая </a:t>
            </a:r>
            <a:r>
              <a:rPr lang="ru-RU" sz="13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степень (при наличии)</a:t>
            </a:r>
          </a:p>
          <a:p>
            <a:pPr>
              <a:spcBef>
                <a:spcPct val="20000"/>
              </a:spcBef>
            </a:pPr>
            <a:r>
              <a:rPr lang="ru-RU" sz="13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количество </a:t>
            </a:r>
            <a:r>
              <a:rPr lang="ru-RU" sz="13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публикаций в рецензируемых журналах (при наличии)</a:t>
            </a:r>
          </a:p>
          <a:p>
            <a:pPr>
              <a:spcBef>
                <a:spcPct val="20000"/>
              </a:spcBef>
            </a:pPr>
            <a:r>
              <a:rPr lang="ru-RU" sz="13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количество </a:t>
            </a:r>
            <a:r>
              <a:rPr lang="ru-RU" sz="13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патентов (при наличии)</a:t>
            </a:r>
          </a:p>
          <a:p>
            <a:pPr>
              <a:spcBef>
                <a:spcPct val="20000"/>
              </a:spcBef>
            </a:pPr>
            <a:r>
              <a:rPr lang="ru-RU" sz="13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идентификаторы </a:t>
            </a:r>
            <a:r>
              <a:rPr lang="ru-RU" sz="13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автора в базах научных трудов (при наличии)</a:t>
            </a:r>
          </a:p>
          <a:p>
            <a:pPr>
              <a:spcBef>
                <a:spcPct val="20000"/>
              </a:spcBef>
            </a:pPr>
            <a:r>
              <a:rPr lang="ru-RU" sz="13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роль </a:t>
            </a:r>
            <a:r>
              <a:rPr lang="ru-RU" sz="13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проекте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1131590"/>
            <a:ext cx="6912768" cy="936104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02700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467544" y="1046884"/>
            <a:ext cx="7416824" cy="310904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Описание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5" y="4299942"/>
            <a:ext cx="6768751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Перечень интеллектуальной собственности с указанием ее типа (свидетельство, патент и т.д.), </a:t>
            </a:r>
            <a:r>
              <a:rPr lang="ru-RU" sz="11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номера</a:t>
            </a:r>
            <a:r>
              <a:rPr lang="ru-RU" sz="11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правообладателя(лей), автора(</a:t>
            </a:r>
            <a:r>
              <a:rPr lang="ru-RU" sz="1100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ов</a:t>
            </a:r>
            <a:r>
              <a:rPr lang="ru-RU" sz="11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даты приоритета, статуса на </a:t>
            </a:r>
            <a:r>
              <a:rPr lang="ru-RU" sz="11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настоящий момент (действует/ поддерживается</a:t>
            </a:r>
            <a:r>
              <a:rPr lang="ru-RU" sz="12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sz="11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</a:t>
            </a:r>
            <a:r>
              <a:rPr lang="ru-RU" sz="11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поддерживается</a:t>
            </a:r>
            <a:r>
              <a:rPr lang="ru-RU" sz="1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sz="11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передано по лицензионному соглашению</a:t>
            </a:r>
            <a:r>
              <a:rPr lang="ru-RU" sz="1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sz="11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отчуждено и т.д.)</a:t>
            </a:r>
            <a:endParaRPr lang="ru-RU" sz="1100" dirty="0">
              <a:solidFill>
                <a:schemeClr val="accent1"/>
              </a:solidFill>
            </a:endParaRPr>
          </a:p>
        </p:txBody>
      </p:sp>
      <p:pic>
        <p:nvPicPr>
          <p:cNvPr id="9" name="Picture 2" descr="C:\Users\otd10605\Desktop\Кристина Лазуткина 2022\От Идеи до Рыночного продукта\рис-19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302451" y="1558398"/>
            <a:ext cx="1667968" cy="2826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2412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467544" y="1046884"/>
            <a:ext cx="7416824" cy="310904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Описание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194" name="Picture 2" descr="C:\Users\otd10605\Desktop\Кристина Лазуткина 2022\От Идеи до Рыночного продукта\рис-19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302451" y="1558398"/>
            <a:ext cx="1667968" cy="2826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1270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467544" y="1046884"/>
            <a:ext cx="8352928" cy="310904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80120" y="1664085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ФИО контактного лица</a:t>
            </a:r>
          </a:p>
          <a:p>
            <a:r>
              <a:rPr lang="ru-RU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Мобильный телефон</a:t>
            </a:r>
            <a:br>
              <a:rPr lang="ru-RU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E-mail</a:t>
            </a:r>
            <a:endParaRPr lang="ru-RU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otd10605\Desktop\Кристина Лазуткина 2022\От Идеи до Рыночного продукта\материалы\0-29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752" y="2839498"/>
            <a:ext cx="326823" cy="22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otd10605\Desktop\Кристина Лазуткина 2022\От Идеи до Рыночного продукта\материалы\0-27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950" y="1705354"/>
            <a:ext cx="323650" cy="29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otd10605\Desktop\Кристина Лазуткина 2022\От Идеи до Рыночного продукта\материалы\0-28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469" y="2266308"/>
            <a:ext cx="304612" cy="272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C:\Users\otd10605\Desktop\Кристина Лазуткина 2022\От Идеи до Рыночного продукта\рис-16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537" y="2211710"/>
            <a:ext cx="2230196" cy="2217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1699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467544" y="1046884"/>
            <a:ext cx="8352928" cy="310904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Краткое описание (резюме) проекта, новизна и уникальность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6" name="Picture 4" descr="C:\Users\otd10605\Desktop\Кристина Лазуткина 2022\От Идеи до Рыночного продукта\рисунок-1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2067694"/>
            <a:ext cx="4371015" cy="2452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520924" y="4599007"/>
            <a:ext cx="153740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более 1 слайда</a:t>
            </a:r>
            <a:endParaRPr lang="ru-RU" sz="20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259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395536" y="1046884"/>
            <a:ext cx="8352928" cy="310904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Описание ключевой технологии / технологий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1572022"/>
            <a:ext cx="449578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 (цели) проекта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Описание проблемы, которую решает продукт </a:t>
            </a:r>
            <a:r>
              <a:rPr lang="ru-RU" sz="12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проекта, </a:t>
            </a:r>
            <a:br>
              <a:rPr lang="ru-RU" sz="12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обоснование </a:t>
            </a:r>
            <a:r>
              <a:rPr lang="ru-RU" sz="1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актуальности проекта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Задачи проекта и возможные пути их решения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Ожидаемые результаты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целевые группы, на которые направлен проект</a:t>
            </a:r>
            <a:endParaRPr lang="ru-RU" sz="20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975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395536" y="1046884"/>
            <a:ext cx="8352928" cy="310904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Выберите один из статусов проекта: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C:\Users\otd10605\Desktop\Кристина Лазуткина 2022\От Идеи до Рыночного продукта\рис-1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426" y="851499"/>
            <a:ext cx="1730054" cy="1720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95536" y="1478270"/>
            <a:ext cx="748883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ru-RU" sz="12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Сформулирована </a:t>
            </a:r>
            <a:r>
              <a:rPr lang="ru-RU" sz="1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фундаментальная концепция продукта/технологии и обоснована </a:t>
            </a:r>
            <a:r>
              <a:rPr lang="ru-RU" sz="12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его/ее </a:t>
            </a:r>
            <a:r>
              <a:rPr lang="ru-RU" sz="1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полезность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Сформулирована идея и определены целевые области </a:t>
            </a:r>
            <a:r>
              <a:rPr lang="ru-RU" sz="12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применения продукта/технологии</a:t>
            </a:r>
            <a:endParaRPr lang="ru-RU" sz="12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ru-RU" sz="1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Получен лабораторный образец и испытаны его ключевые характеристики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Изготовлен макет и испытаны его ключевые характеристики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Изготовлен и испытан экспериментальный образец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Изготовлен полнофункциональный образец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Создан прототип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Выпущен опытный образец и </a:t>
            </a:r>
            <a:r>
              <a:rPr lang="ru-RU" sz="12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апробирована </a:t>
            </a:r>
            <a:r>
              <a:rPr lang="ru-RU" sz="1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эксплуатация опытного образца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Готов серийный образец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4486349"/>
            <a:ext cx="48965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необходимости можно дать пояснение (не более 1 </a:t>
            </a:r>
            <a:r>
              <a:rPr lang="ru-RU" sz="12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слайда), </a:t>
            </a:r>
            <a:br>
              <a:rPr lang="ru-RU" sz="12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ru-RU" sz="1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также приложить отзывы пользователей продукта </a:t>
            </a:r>
          </a:p>
        </p:txBody>
      </p:sp>
    </p:spTree>
    <p:extLst>
      <p:ext uri="{BB962C8B-B14F-4D97-AF65-F5344CB8AC3E}">
        <p14:creationId xmlns:p14="http://schemas.microsoft.com/office/powerpoint/2010/main" val="4235517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467544" y="1046884"/>
            <a:ext cx="8352928" cy="310904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Перечень отзывов с указанием ФИО, ученого звания (при наличии), должности и места работы эксперта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4587974"/>
            <a:ext cx="635295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ru-RU" sz="1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указании отзывов к презентации проекта обязательно прикладываются их </a:t>
            </a:r>
            <a:r>
              <a:rPr lang="ru-RU" sz="12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сканы</a:t>
            </a:r>
            <a:endParaRPr lang="ru-RU" sz="20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6491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467544" y="1046884"/>
            <a:ext cx="8352928" cy="310904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Описание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13792" y="4486349"/>
            <a:ext cx="53103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Перечислить этапы проекта с указанием проводимых работ, сроков реализации каждого этапа и индикаторов реализации этапа</a:t>
            </a:r>
            <a:endParaRPr lang="ru-RU" sz="14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782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467544" y="1046884"/>
            <a:ext cx="8352928" cy="310904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Описание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46" name="Picture 2" descr="C:\Users\otd10605\Desktop\Кристина Лазуткина 2022\От Идеи до Рыночного продукта\рис-17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2427734"/>
            <a:ext cx="1944216" cy="1933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6714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467544" y="1046884"/>
            <a:ext cx="8352928" cy="310904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Оценка целевого рынка продукта / технологии в РФ и мире, масштабируемость разработки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46" name="Picture 2" descr="C:\Users\otd10605\Desktop\Кристина Лазуткина 2022\От Идеи до Рыночного продукта\рис-17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2427734"/>
            <a:ext cx="1944216" cy="1933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0839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6070683"/>
              </p:ext>
            </p:extLst>
          </p:nvPr>
        </p:nvGraphicFramePr>
        <p:xfrm>
          <a:off x="539553" y="1315214"/>
          <a:ext cx="7992885" cy="23761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8577"/>
                <a:gridCol w="1598577"/>
                <a:gridCol w="1598577"/>
                <a:gridCol w="1598577"/>
                <a:gridCol w="1598577"/>
              </a:tblGrid>
              <a:tr h="752480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Описание риска</a:t>
                      </a:r>
                      <a:endParaRPr lang="ru-RU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Ожидаемые последствия</a:t>
                      </a:r>
                      <a:endParaRPr lang="ru-RU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Уровень риска</a:t>
                      </a:r>
                    </a:p>
                    <a:p>
                      <a:pPr algn="ctr"/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Меры по предотвращению риска</a:t>
                      </a:r>
                    </a:p>
                    <a:p>
                      <a:pPr algn="ctr"/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Действия в случае наступления риска</a:t>
                      </a:r>
                      <a:endParaRPr lang="ru-RU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3295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3295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3295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4780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итульный слайд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1811</TotalTime>
  <Words>251</Words>
  <Application>Microsoft Office PowerPoint</Application>
  <PresentationFormat>Экран (16:9)</PresentationFormat>
  <Paragraphs>53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Титульный слайд</vt:lpstr>
      <vt:lpstr>Специальное оформление</vt:lpstr>
      <vt:lpstr>Название проекта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Меркулова Валентина Анатольевна</dc:creator>
  <cp:lastModifiedBy>Меркулова Валентина Анатольевна</cp:lastModifiedBy>
  <cp:revision>166</cp:revision>
  <dcterms:created xsi:type="dcterms:W3CDTF">2022-10-10T12:29:29Z</dcterms:created>
  <dcterms:modified xsi:type="dcterms:W3CDTF">2023-04-25T11:04:29Z</dcterms:modified>
</cp:coreProperties>
</file>